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6" r:id="rId3"/>
    <p:sldId id="277" r:id="rId4"/>
    <p:sldId id="275"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5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14E55D5-F901-4DB1-B5AA-A0DEF43DA1E6}" type="datetimeFigureOut">
              <a:rPr lang="ru-RU" smtClean="0"/>
              <a:pPr/>
              <a:t>31.05.2016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EB269CC-6055-42E0-BC10-91279D568C1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E55D5-F901-4DB1-B5AA-A0DEF43DA1E6}" type="datetimeFigureOut">
              <a:rPr lang="ru-RU" smtClean="0"/>
              <a:pPr/>
              <a:t>31.05.2016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269CC-6055-42E0-BC10-91279D568C1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5" name="TextBox 4"/>
          <p:cNvSpPr txBox="1"/>
          <p:nvPr/>
        </p:nvSpPr>
        <p:spPr>
          <a:xfrm>
            <a:off x="395536" y="548680"/>
            <a:ext cx="8424936" cy="2062103"/>
          </a:xfrm>
          <a:prstGeom prst="rect">
            <a:avLst/>
          </a:prstGeom>
          <a:noFill/>
        </p:spPr>
        <p:txBody>
          <a:bodyPr wrap="square" rtlCol="0">
            <a:spAutoFit/>
          </a:bodyPr>
          <a:lstStyle/>
          <a:p>
            <a:pPr algn="ctr"/>
            <a:r>
              <a:rPr lang="ru-RU" sz="3200" b="1" dirty="0" smtClean="0">
                <a:solidFill>
                  <a:schemeClr val="bg1"/>
                </a:solidFill>
                <a:latin typeface="Times New Roman" pitchFamily="18" charset="0"/>
                <a:cs typeface="Times New Roman" pitchFamily="18" charset="0"/>
              </a:rPr>
              <a:t>ПРОЯВЛЕНИЕ  АВАТАРА СИНТЕЗА </a:t>
            </a:r>
          </a:p>
          <a:p>
            <a:pPr algn="ctr"/>
            <a:r>
              <a:rPr lang="ru-RU" sz="3200" b="1" dirty="0" smtClean="0">
                <a:solidFill>
                  <a:schemeClr val="bg1"/>
                </a:solidFill>
                <a:latin typeface="Times New Roman" pitchFamily="18" charset="0"/>
                <a:cs typeface="Times New Roman" pitchFamily="18" charset="0"/>
              </a:rPr>
              <a:t>НА ФИЗИЧЕСКОМ ПЛАНЕ </a:t>
            </a:r>
          </a:p>
          <a:p>
            <a:pPr algn="ctr"/>
            <a:r>
              <a:rPr lang="ru-RU" sz="3200" b="1" dirty="0" smtClean="0">
                <a:solidFill>
                  <a:schemeClr val="bg1"/>
                </a:solidFill>
                <a:latin typeface="Times New Roman" pitchFamily="18" charset="0"/>
                <a:cs typeface="Times New Roman" pitchFamily="18" charset="0"/>
              </a:rPr>
              <a:t>ПЛАНЕТЫ ЗЕМЛЯ</a:t>
            </a:r>
          </a:p>
          <a:p>
            <a:pPr algn="ctr"/>
            <a:r>
              <a:rPr lang="ru-RU" sz="3200" b="1" dirty="0" smtClean="0">
                <a:solidFill>
                  <a:schemeClr val="bg1"/>
                </a:solidFill>
                <a:latin typeface="Times New Roman" pitchFamily="18" charset="0"/>
                <a:cs typeface="Times New Roman" pitchFamily="18" charset="0"/>
              </a:rPr>
              <a:t>1.06.1995г.</a:t>
            </a:r>
            <a:endParaRPr lang="ru-RU" sz="3200" b="1" dirty="0">
              <a:solidFill>
                <a:schemeClr val="bg1"/>
              </a:solidFill>
              <a:latin typeface="Times New Roman" pitchFamily="18" charset="0"/>
              <a:cs typeface="Times New Roman" pitchFamily="18" charset="0"/>
            </a:endParaRPr>
          </a:p>
        </p:txBody>
      </p:sp>
      <p:sp>
        <p:nvSpPr>
          <p:cNvPr id="6" name="TextBox 5"/>
          <p:cNvSpPr txBox="1"/>
          <p:nvPr/>
        </p:nvSpPr>
        <p:spPr>
          <a:xfrm>
            <a:off x="2267744" y="4797152"/>
            <a:ext cx="4485523" cy="1384995"/>
          </a:xfrm>
          <a:prstGeom prst="rect">
            <a:avLst/>
          </a:prstGeom>
          <a:noFill/>
        </p:spPr>
        <p:txBody>
          <a:bodyPr wrap="none" rtlCol="0">
            <a:spAutoFit/>
          </a:bodyPr>
          <a:lstStyle/>
          <a:p>
            <a:pPr algn="ctr"/>
            <a:r>
              <a:rPr lang="ru-RU" sz="2800" b="1" dirty="0" smtClean="0">
                <a:solidFill>
                  <a:schemeClr val="bg1"/>
                </a:solidFill>
                <a:latin typeface="Times New Roman" pitchFamily="18" charset="0"/>
                <a:cs typeface="Times New Roman" pitchFamily="18" charset="0"/>
              </a:rPr>
              <a:t>ПРАЗДНИКИ ИДИВО</a:t>
            </a:r>
          </a:p>
          <a:p>
            <a:endParaRPr lang="ru-RU" sz="2800" b="1" dirty="0">
              <a:solidFill>
                <a:schemeClr val="bg1"/>
              </a:solidFill>
              <a:latin typeface="Times New Roman" pitchFamily="18" charset="0"/>
              <a:cs typeface="Times New Roman" pitchFamily="18" charset="0"/>
            </a:endParaRPr>
          </a:p>
          <a:p>
            <a:r>
              <a:rPr lang="ru-RU" sz="2800" b="1" dirty="0" smtClean="0">
                <a:solidFill>
                  <a:schemeClr val="bg1"/>
                </a:solidFill>
                <a:latin typeface="Times New Roman" pitchFamily="18" charset="0"/>
                <a:cs typeface="Times New Roman" pitchFamily="18" charset="0"/>
              </a:rPr>
              <a:t>ЦИВИЛИЗАЦИЯ ИДИВО</a:t>
            </a:r>
            <a:endParaRPr lang="ru-RU" sz="2800" b="1"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395536" y="302359"/>
            <a:ext cx="8352928" cy="6555641"/>
          </a:xfrm>
          <a:prstGeom prst="rect">
            <a:avLst/>
          </a:prstGeom>
        </p:spPr>
        <p:txBody>
          <a:bodyPr wrap="square">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То есть,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у нас совпал интересный вариант, что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физике, на планете мы переходили в шестую расу в новую эпоху.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кто читал разные источники, тот знает,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что 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 Метагалактике мы переходили в новую эпоху или в новую эру метагалактическую, из старой в новую.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вот совпадение этих двух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циклов сейчас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реализовалось на нашей Планете, уже реализовывалось, мы как бы вошли в это.</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Вот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при выборе планет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остановился на нашей Планете. Воплотиться существо такого уровня не имело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права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 Законам,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соответственно,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зафиксировался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Синтеза 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Владыке Кут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Хуми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то есть из трех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Владык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именно Владыка Кут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Хуми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смог выразить…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физике нужен был Чело, которое тоже напрямую на контакте с Владыкой выражал бы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Синтеза физически. Победил на конкурсе я.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…контакт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состоялся 1-го июня  1995 года, это было на юге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России…</a:t>
            </a:r>
          </a:p>
          <a:p>
            <a:pPr algn="just">
              <a:buFont typeface="Arial" pitchFamily="34" charset="0"/>
              <a:buChar char="•"/>
            </a:pPr>
            <a:r>
              <a:rPr lang="ru-RU" sz="2000" b="1" dirty="0" smtClean="0">
                <a:solidFill>
                  <a:schemeClr val="bg1"/>
                </a:solidFill>
                <a:latin typeface="Times New Roman" pitchFamily="18" charset="0"/>
                <a:cs typeface="Times New Roman" pitchFamily="18" charset="0"/>
              </a:rPr>
              <a:t> И вот с 95 года мы начали входить в то, что сейчас мы называем Учением Синтеза, и работаем в доме ФА-Отца Метагалактики, в </a:t>
            </a:r>
            <a:r>
              <a:rPr lang="ru-RU" sz="2000" b="1" dirty="0" smtClean="0">
                <a:solidFill>
                  <a:schemeClr val="bg1"/>
                </a:solidFill>
                <a:latin typeface="Times New Roman" pitchFamily="18" charset="0"/>
                <a:cs typeface="Times New Roman" pitchFamily="18" charset="0"/>
              </a:rPr>
              <a:t>Доме </a:t>
            </a:r>
            <a:r>
              <a:rPr lang="ru-RU" sz="2000" b="1" dirty="0" smtClean="0">
                <a:solidFill>
                  <a:schemeClr val="bg1"/>
                </a:solidFill>
                <a:latin typeface="Times New Roman" pitchFamily="18" charset="0"/>
                <a:cs typeface="Times New Roman" pitchFamily="18" charset="0"/>
              </a:rPr>
              <a:t>Отца Метагалактики, то есть мы вышли за пределы Планеты и работаем </a:t>
            </a:r>
            <a:r>
              <a:rPr lang="ru-RU" sz="2000" b="1" dirty="0" smtClean="0">
                <a:solidFill>
                  <a:schemeClr val="bg1"/>
                </a:solidFill>
                <a:latin typeface="Times New Roman" pitchFamily="18" charset="0"/>
                <a:cs typeface="Times New Roman" pitchFamily="18" charset="0"/>
              </a:rPr>
              <a:t>там.</a:t>
            </a:r>
          </a:p>
          <a:p>
            <a:pPr algn="just"/>
            <a:r>
              <a:rPr lang="ru-RU" sz="1600" b="1" i="1" dirty="0" smtClean="0">
                <a:solidFill>
                  <a:schemeClr val="bg1"/>
                </a:solidFill>
                <a:latin typeface="Times New Roman" pitchFamily="18" charset="0"/>
                <a:cs typeface="Times New Roman" pitchFamily="18" charset="0"/>
              </a:rPr>
              <a:t>Астана, 2007, 1 Синтез ФА</a:t>
            </a:r>
            <a:endParaRPr lang="ru-RU" sz="1600" b="1" i="1" dirty="0">
              <a:solidFill>
                <a:schemeClr val="bg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TextBox 2"/>
          <p:cNvSpPr txBox="1"/>
          <p:nvPr/>
        </p:nvSpPr>
        <p:spPr>
          <a:xfrm>
            <a:off x="539552" y="404664"/>
            <a:ext cx="8059539" cy="6186309"/>
          </a:xfrm>
          <a:prstGeom prst="rect">
            <a:avLst/>
          </a:prstGeom>
          <a:noFill/>
        </p:spPr>
        <p:txBody>
          <a:bodyPr wrap="square" rtlCol="0">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1 июня было, есть и будет выражением Сына Метагалактики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на Планете.</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 этого момента началось рождение 6-й расы, с прихода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или Сына Метагалактики.</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Я один раз, лет 15 назад, сказал, что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Синтеза -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 Глава Иерархии Метагалактики. Только мы там скромно не упомянули, что Главой Иерархии является Христос. И мы тщательно говорили, что нас обучает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Метагалактики. Так как у вас Дом Иерархии в Питере, вам пора сообщить, что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Метагалактики в то время занимал должностное служение Христа Метагалактики – Учителя Синтеза.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latin typeface="Times New Roman" pitchFamily="18" charset="0"/>
                <a:cs typeface="Times New Roman" pitchFamily="18" charset="0"/>
              </a:rPr>
              <a:t> 1 июня праздник, двадцатилетие </a:t>
            </a:r>
            <a:r>
              <a:rPr lang="ru-RU" sz="2000" b="1" dirty="0" smtClean="0">
                <a:solidFill>
                  <a:schemeClr val="bg1"/>
                </a:solidFill>
                <a:latin typeface="Times New Roman" pitchFamily="18" charset="0"/>
                <a:cs typeface="Times New Roman" pitchFamily="18" charset="0"/>
              </a:rPr>
              <a:t>прихода </a:t>
            </a:r>
            <a:r>
              <a:rPr lang="ru-RU" sz="2000" b="1" dirty="0" err="1" smtClean="0">
                <a:solidFill>
                  <a:schemeClr val="bg1"/>
                </a:solidFill>
                <a:latin typeface="Times New Roman" pitchFamily="18" charset="0"/>
                <a:cs typeface="Times New Roman" pitchFamily="18" charset="0"/>
              </a:rPr>
              <a:t>Аватара</a:t>
            </a:r>
            <a:r>
              <a:rPr lang="ru-RU" sz="2000" b="1" dirty="0" smtClean="0">
                <a:solidFill>
                  <a:schemeClr val="bg1"/>
                </a:solidFill>
                <a:latin typeface="Times New Roman" pitchFamily="18" charset="0"/>
                <a:cs typeface="Times New Roman" pitchFamily="18" charset="0"/>
              </a:rPr>
              <a:t> Синтеза на </a:t>
            </a:r>
            <a:r>
              <a:rPr lang="ru-RU" sz="2000" b="1" dirty="0" smtClean="0">
                <a:solidFill>
                  <a:schemeClr val="bg1"/>
                </a:solidFill>
                <a:latin typeface="Times New Roman" pitchFamily="18" charset="0"/>
                <a:cs typeface="Times New Roman" pitchFamily="18" charset="0"/>
              </a:rPr>
              <a:t>планету, </a:t>
            </a:r>
            <a:r>
              <a:rPr lang="ru-RU" sz="2000" b="1" dirty="0" smtClean="0">
                <a:solidFill>
                  <a:schemeClr val="bg1"/>
                </a:solidFill>
                <a:latin typeface="Times New Roman" pitchFamily="18" charset="0"/>
                <a:cs typeface="Times New Roman" pitchFamily="18" charset="0"/>
              </a:rPr>
              <a:t>Христа Метагалактики, он пришёл в девяносто пятом году. Юбилей, двадцатилетие, у нас же 2015 год. </a:t>
            </a:r>
            <a:endParaRPr lang="ru-RU" sz="2000" b="1" dirty="0" smtClean="0">
              <a:solidFill>
                <a:schemeClr val="bg1"/>
              </a:solidFill>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исполнили его завет – вошли в Метагалактику и стали Метагалактической 6 расой. Правда мы пошли дальше, и он разрешил. </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Как вам теперь: учение Христа Метагалактики – Синтез!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7 Цельный Синтез ИВО, 18-19 апреля 2015, ДИВО 191 Про, </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Санкт-Петербург</a:t>
            </a:r>
            <a:endParaRPr lang="ru-RU"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13313" name="Rectangle 1"/>
          <p:cNvSpPr>
            <a:spLocks noChangeArrowheads="1"/>
          </p:cNvSpPr>
          <p:nvPr/>
        </p:nvSpPr>
        <p:spPr bwMode="auto">
          <a:xfrm>
            <a:off x="539552" y="476672"/>
            <a:ext cx="8064896"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8925"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В итоге наша Планета имеет максимальную организацию 24 плана. До сих пор цифра 24 – это ИДИВО Человека Проявленного. Выводит нас уже в Проявление. И когда мы научились всей системе Христа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Метагалктики</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как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Аватара</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Синтеза, он нам сказал: «А теперь попробуйте далее». И Метагалактика для нас – он нас обучал, когда мы выходим из системы планов – стала 2-м Проявлением. Когда мы её освоили, как 64 присутствия, а не 24 плана – с планами мы закончили – Мы ушли в Универсум. Мы узнали, что именно в Универсуме жил Отец Планеты, который нас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сотворял</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marR="0" lvl="0" indent="288925"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Тогда мы пошли в Единое. Потом пошли в 5-е Проявление – Всеединое, а потом в 6-е –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Пробуддическое</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Calibri" pitchFamily="34" charset="0"/>
                <a:cs typeface="Times New Roman" pitchFamily="18" charset="0"/>
              </a:rPr>
              <a:t>, Метагалактику сдвигая туда. И по итогам Метагалактику сдвинули в 8-е Проявление, где вот это всё, что я вам рассказывал, входит и Метагалактику, только ракурс планетарный. </a:t>
            </a:r>
          </a:p>
          <a:p>
            <a:pPr marL="0" marR="0" lvl="0" indent="288925" algn="just" defTabSz="914400" rtl="0" eaLnBrk="0" fontAlgn="base" latinLnBrk="0" hangingPunct="0">
              <a:lnSpc>
                <a:spcPct val="100000"/>
              </a:lnSpc>
              <a:spcBef>
                <a:spcPct val="0"/>
              </a:spcBef>
              <a:spcAft>
                <a:spcPct val="0"/>
              </a:spcAft>
              <a:buClrTx/>
              <a:buSzTx/>
              <a:buFontTx/>
              <a:buNone/>
              <a:tabLst/>
            </a:pP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indent="288925" algn="just" eaLnBrk="0" fontAlgn="base" hangingPunct="0">
              <a:spcBef>
                <a:spcPct val="0"/>
              </a:spcBef>
              <a:spcAft>
                <a:spcPct val="0"/>
              </a:spcAft>
            </a:pP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7 Цельный Синтез ИВО, 18-19 апреля 2015, ДИВО 191 Про, Санкт-Петербург</a:t>
            </a:r>
            <a:endParaRPr lang="ru-RU" sz="1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marR="0" lvl="0" indent="288925" algn="just" defTabSz="914400" rtl="0" eaLnBrk="0" fontAlgn="base" latinLnBrk="0" hangingPunct="0">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12289" name="Rectangle 1"/>
          <p:cNvSpPr>
            <a:spLocks noChangeArrowheads="1"/>
          </p:cNvSpPr>
          <p:nvPr/>
        </p:nvSpPr>
        <p:spPr bwMode="auto">
          <a:xfrm>
            <a:off x="539552" y="343109"/>
            <a:ext cx="8136904" cy="60631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Если учесть, что Сын Метагалактики пришёл к нам из Метагалактики, как Сын, а Метагалактика для Планеты — это вверху, значит, на Планете таким явлением должна быть фиксация Отца. Какого — остаётся за кадром наших восприятий. Но Сын Метагалактики — вверху, Отец внизу где-то в рамках нашей системы, я бы сказал — Солнечно-планетарной в синтезе. И тогда будет понятно, почему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Синтеза никогда не имел имени и лишь выражался как новое явление. </a:t>
            </a:r>
          </a:p>
          <a:p>
            <a:pPr lvl="0"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…если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три Пути: Будды, Христа 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Майтрейя</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были частично осуществляемы</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ru-RU" sz="2000" dirty="0" smtClean="0"/>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выражение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хотя и были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Аватары</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5‑й</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расе, несущие ту или иную степень совершенств — эффект 4‑го Пути отсутствовал. То есть это было достижимо только для крайне высоких явлений Чело или Владык, чаще всего Владык 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Учителей.</a:t>
            </a:r>
          </a:p>
          <a:p>
            <a:pPr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 мы сейчас с вами говорим о массовом выражении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собою.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 и есть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4‑й</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Путь после Будды, Христа,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к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Аватару</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которого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мы являем собою.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indent="450850" algn="just" fontAlgn="base">
              <a:spcBef>
                <a:spcPct val="0"/>
              </a:spcBef>
              <a:spcAft>
                <a:spcPct val="0"/>
              </a:spcAft>
            </a:pPr>
            <a:endPar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indent="450850" algn="just" fontAlgn="base">
              <a:spcBef>
                <a:spcPct val="0"/>
              </a:spcBef>
              <a:spcAft>
                <a:spcPct val="0"/>
              </a:spcAft>
            </a:pP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01‑02 </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июня 2013 г., ДИВО 88 Проявления Иркутск, 27 ИВ Синтез «ИВ </a:t>
            </a:r>
            <a:r>
              <a:rPr lang="ru-RU" sz="1600" b="1" i="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Майтрейя</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Провидение</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323528" y="332656"/>
            <a:ext cx="8424936" cy="6340778"/>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 вот чтоб дойти до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каждый из нас: </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обязан вначале стать Буддой — первая ступень совершенства Отца, Планетарная.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проживанием просветления или пробуждения и эманациями его от вас</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Потом обязан стать Христом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Метагалактически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вторая ступень совершенств. Это рост Изначально Вышестоящего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Человека как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Человека. Христос — это выражение какой-то более высокой Ипостаси, чем вы, несение её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собою.</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Потом должен стать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Майтрейей</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Универсумным</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причём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Майтрейя</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предполагает Бытиё и, внимание, внешнюю реализацию Человека.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Здесь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вы должны найти новый элемент пути.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…именно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для этого мы и партию создаём, чтоб некоторые наши Чело смогли пройти Путь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Универсумный</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внимание! — чисто внешний, но, не отрицая внутреннего Пути совершенств, служа в Доме. Вот это равновесие внешнего и внутреннего.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…главное</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это служение в Доме, а внешнее выражение — это отдача накопленных совершенств, иначе они не станут достоинством. </a:t>
            </a:r>
          </a:p>
          <a:p>
            <a:pPr algn="just"/>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01‑02 </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июня 2013 г., ДИВО 88 Проявления Иркутск, 27 ИВ Синтез «ИВ </a:t>
            </a:r>
            <a:r>
              <a:rPr lang="ru-RU" sz="1600" b="1" i="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Майтрейя</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Провидение</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683568" y="620688"/>
            <a:ext cx="7776864" cy="5324535"/>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Вот вся ваша служба в Доме, кроме реального служения и действительного выражения Отца собою и роста вашей компетенции, нацелена на эти два маленьких слова, когда рано или поздно вас Отец вызовет, поставит пред собою и сообщит в вашем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Аватарском</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выражении: «Иди и веди». Это и будет прямое поручение Отца.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вас должен Отец наделить возможностями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Всё остальное — это поиск ваших совершенств, это поиск вашего достоинства, это работа над всем собою и вокруг вас, это ваше прямое служение всем, везде и во всём. Нет ничего, что было бы внутри или вокруг нас, что нельзя отдать на служение.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Научитесь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этому — быстрее взойдёте. Вот это путь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01‑02 июня 2013 г., ДИВО 88 Проявления Иркутск, 27 ИВ Синтез «ИВ </a:t>
            </a:r>
            <a:r>
              <a:rPr lang="ru-RU" sz="1600" b="1" i="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Майтрейя</a:t>
            </a:r>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Провидение</a:t>
            </a:r>
          </a:p>
          <a:p>
            <a:pPr algn="just"/>
            <a:endParaRPr lang="ru-RU"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9217" name="Rectangle 1"/>
          <p:cNvSpPr>
            <a:spLocks noChangeArrowheads="1"/>
          </p:cNvSpPr>
          <p:nvPr/>
        </p:nvSpPr>
        <p:spPr bwMode="auto">
          <a:xfrm>
            <a:off x="611560" y="447054"/>
            <a:ext cx="7956376" cy="707886"/>
          </a:xfrm>
          <a:prstGeom prst="rect">
            <a:avLst/>
          </a:prstGeom>
          <a:solidFill>
            <a:srgbClr val="FFFFCC"/>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effectLst/>
                <a:latin typeface="Times New Roman" pitchFamily="18" charset="0"/>
                <a:ea typeface="Calibri" pitchFamily="34" charset="0"/>
                <a:cs typeface="Times New Roman" pitchFamily="18" charset="0"/>
              </a:rPr>
              <a:t>П</a:t>
            </a:r>
            <a:r>
              <a:rPr kumimoji="0" lang="ru-RU" sz="2000" b="1" i="0" u="none" strike="noStrike" cap="none" normalizeH="0" baseline="0" dirty="0" smtClean="0" bmk="">
                <a:ln>
                  <a:noFill/>
                </a:ln>
                <a:effectLst/>
                <a:latin typeface="Times New Roman" pitchFamily="18" charset="0"/>
                <a:ea typeface="Calibri" pitchFamily="34" charset="0"/>
                <a:cs typeface="Times New Roman" pitchFamily="18" charset="0"/>
              </a:rPr>
              <a:t>раздник </a:t>
            </a:r>
            <a:r>
              <a:rPr kumimoji="0" lang="ru-RU" sz="2000" b="1" i="0" u="none" strike="noStrike" cap="none" normalizeH="0" baseline="0" dirty="0" err="1" smtClean="0" bmk="">
                <a:ln>
                  <a:noFill/>
                </a:ln>
                <a:effectLst/>
                <a:latin typeface="Times New Roman" pitchFamily="18" charset="0"/>
                <a:ea typeface="Calibri" pitchFamily="34" charset="0"/>
                <a:cs typeface="Times New Roman" pitchFamily="18" charset="0"/>
              </a:rPr>
              <a:t>Аватара</a:t>
            </a:r>
            <a:r>
              <a:rPr kumimoji="0" lang="ru-RU" sz="2000" b="1" i="0" u="none" strike="noStrike" cap="none" normalizeH="0" baseline="0" dirty="0" smtClean="0" bmk="">
                <a:ln>
                  <a:noFill/>
                </a:ln>
                <a:effectLst/>
                <a:latin typeface="Times New Roman" pitchFamily="18" charset="0"/>
                <a:ea typeface="Calibri" pitchFamily="34" charset="0"/>
                <a:cs typeface="Times New Roman" pitchFamily="18" charset="0"/>
              </a:rPr>
              <a:t> Синтеза — для всего ИДИВО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bmk="">
                <a:ln>
                  <a:noFill/>
                </a:ln>
                <a:effectLst/>
                <a:latin typeface="Times New Roman" pitchFamily="18" charset="0"/>
                <a:ea typeface="Calibri" pitchFamily="34" charset="0"/>
                <a:cs typeface="Times New Roman" pitchFamily="18" charset="0"/>
              </a:rPr>
              <a:t>этот день самый главный</a:t>
            </a:r>
            <a:endParaRPr kumimoji="0" lang="ru-RU" sz="2000" b="0" i="0" u="none" strike="noStrike" cap="none" normalizeH="0" baseline="0" dirty="0" smtClean="0">
              <a:ln>
                <a:noFill/>
              </a:ln>
              <a:effectLst/>
              <a:latin typeface="Times New Roman" pitchFamily="18" charset="0"/>
              <a:cs typeface="Times New Roman" pitchFamily="18" charset="0"/>
            </a:endParaRPr>
          </a:p>
        </p:txBody>
      </p:sp>
      <p:sp>
        <p:nvSpPr>
          <p:cNvPr id="4" name="Прямоугольник 3"/>
          <p:cNvSpPr/>
          <p:nvPr/>
        </p:nvSpPr>
        <p:spPr>
          <a:xfrm>
            <a:off x="539552" y="1628800"/>
            <a:ext cx="7992888" cy="5016758"/>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этот праздник самый сильный из всех праздников даже по отношению к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Рождеству…</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Потому что в момент, когда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Представьте: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Планета в виде крупинки бегает вокруг Солнца, Солнце бегает вокруг галактики, громадная галактика, «Млечный Путь», такой диск, стыкуется с другими галактиками, их там сотни тысяч. Из них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32‑е</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образуются в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супергалактики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у каждой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супергалактики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своё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спецядро</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типа Чёрной дыры. Все эти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супергалактики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объединяются в одну Метагалактику, появляется знаменитый пузырь, как говорят учёные, или, как мы говорим, сфера вокруг Метагалактики, называется Дом Отца Метагалактики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endParaRPr lang="ru-RU" sz="1600" b="1" i="1" dirty="0" smtClean="0">
              <a:solidFill>
                <a:schemeClr val="bg1"/>
              </a:solidFill>
              <a:latin typeface="Times New Roman" pitchFamily="18" charset="0"/>
              <a:cs typeface="Times New Roman" pitchFamily="18" charset="0"/>
            </a:endParaRPr>
          </a:p>
          <a:p>
            <a:pPr algn="just"/>
            <a:r>
              <a:rPr lang="ru-RU" sz="1600" b="1" i="1" dirty="0" smtClean="0">
                <a:solidFill>
                  <a:schemeClr val="bg1"/>
                </a:solidFill>
                <a:latin typeface="Times New Roman" pitchFamily="18" charset="0"/>
                <a:cs typeface="Times New Roman" pitchFamily="18" charset="0"/>
              </a:rPr>
              <a:t>01‑02 июня 2013 г., ДИВО 88 Проявления Иркутск, 11 ИВ Синтез «Провидение Посвящений». </a:t>
            </a:r>
            <a:r>
              <a:rPr lang="ru-RU" sz="1600" b="1" i="1" dirty="0" err="1" smtClean="0">
                <a:solidFill>
                  <a:schemeClr val="bg1"/>
                </a:solidFill>
                <a:latin typeface="Times New Roman" pitchFamily="18" charset="0"/>
                <a:cs typeface="Times New Roman" pitchFamily="18" charset="0"/>
              </a:rPr>
              <a:t>Воссоединённость</a:t>
            </a:r>
            <a:endParaRPr lang="ru-RU" sz="1600" b="1" i="1" dirty="0" smtClean="0">
              <a:solidFill>
                <a:schemeClr val="bg1"/>
              </a:solidFill>
              <a:latin typeface="Times New Roman" pitchFamily="18" charset="0"/>
              <a:cs typeface="Times New Roman" pitchFamily="18" charset="0"/>
            </a:endParaRPr>
          </a:p>
          <a:p>
            <a:pPr algn="just"/>
            <a:endParaRPr lang="ru-RU"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8193" name="Rectangle 1"/>
          <p:cNvSpPr>
            <a:spLocks noChangeArrowheads="1"/>
          </p:cNvSpPr>
          <p:nvPr/>
        </p:nvSpPr>
        <p:spPr bwMode="auto">
          <a:xfrm>
            <a:off x="467544" y="439796"/>
            <a:ext cx="828092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И в этом Доме Отца во главе Иерархии Дома Отца стоял Сын Метагалактики.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И вот Сын из этой громадины, сферы Метагалактики, начинает фокусировать своё внимание на маленькую Планету для него. Для нас Планета большая, для него — это крупинка. И он концентрируется, концентрируется, концентрируется и смог сконцентрироваться на Планету.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В момент его концентрации 1‑го июня, это было в 6 утра, возжигается вся Планета. В этот момент у нас был первый контакт с ним. </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Прямоугольник 3"/>
          <p:cNvSpPr/>
          <p:nvPr/>
        </p:nvSpPr>
        <p:spPr>
          <a:xfrm>
            <a:off x="539552" y="3645024"/>
            <a:ext cx="8136904" cy="3046988"/>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Вообразите, мы делаем практику в 6 утра в центре города, на горе (город с горкой), на Крестовой горе, она даже так называлась. Нормальная южная погода, тёпленько, всё. Вдруг набегают тучи, вдруг поднимается страшный ветер, страшный ливень, так, что пришлось раздеться, потому что всё мокрое.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 этот момент идёт фиксация Огня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и контакт с ним Огнём — ты проживаешь Огонь внутри себя. Как только практика закончилась, ливень закончился, тучки разошлись, солнце</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r>
              <a:rPr lang="ru-RU" sz="1600" b="1" i="1" dirty="0" smtClean="0">
                <a:solidFill>
                  <a:schemeClr val="bg1"/>
                </a:solidFill>
                <a:latin typeface="Times New Roman" pitchFamily="18" charset="0"/>
                <a:cs typeface="Times New Roman" pitchFamily="18" charset="0"/>
              </a:rPr>
              <a:t>01‑02 июня 2013 г., ДИВО 88 Проявления Иркутск, 11 ИВ Синтез «Провидение Посвящений». </a:t>
            </a:r>
            <a:r>
              <a:rPr lang="ru-RU" sz="1600" b="1" i="1" dirty="0" err="1" smtClean="0">
                <a:solidFill>
                  <a:schemeClr val="bg1"/>
                </a:solidFill>
                <a:latin typeface="Times New Roman" pitchFamily="18" charset="0"/>
                <a:cs typeface="Times New Roman" pitchFamily="18" charset="0"/>
              </a:rPr>
              <a:t>Воссоединённость</a:t>
            </a:r>
            <a:endParaRPr lang="ru-RU"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7169" name="Rectangle 1"/>
          <p:cNvSpPr>
            <a:spLocks noChangeArrowheads="1"/>
          </p:cNvSpPr>
          <p:nvPr/>
        </p:nvSpPr>
        <p:spPr bwMode="auto">
          <a:xfrm>
            <a:off x="395536" y="548680"/>
            <a:ext cx="831641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И представьте: в этот момент вся Планета получает заряд Синтеза от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Аватара</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Синтеза. Не только мы группой вошли, …а вся Планета получает заряд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Аватара</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Синтеза полностью.</a:t>
            </a:r>
          </a:p>
          <a:p>
            <a:pPr lvl="0"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Через несколько лет мы узнали, что учёные удивлялись, что вокруг Солнечной системы нарастало в те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годы…</a:t>
            </a:r>
          </a:p>
          <a:p>
            <a:pPr lvl="0"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Когда мы прочитали это всё и начали выяснять у Владыки и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что это такое, Владыка, смеясь, говорит: это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небольшое» Тело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Сына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Метагалактики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фиксируется вокруг Солнечной Системы, поддерживая свой Огонь на вашей Планете. Это всё облако </a:t>
            </a:r>
            <a:r>
              <a:rPr lang="ru-RU" sz="2000" b="1" dirty="0" smtClean="0">
                <a:solidFill>
                  <a:schemeClr val="bg1"/>
                </a:solidFill>
                <a:latin typeface="Times New Roman" pitchFamily="18" charset="0"/>
                <a:cs typeface="Times New Roman" pitchFamily="18" charset="0"/>
              </a:rPr>
              <a:t>заряженных частиц — это всего такое небольшое Тело. </a:t>
            </a:r>
            <a:endParaRPr lang="ru-RU" sz="2000" b="1" dirty="0" smtClean="0">
              <a:solidFill>
                <a:schemeClr val="bg1"/>
              </a:solidFill>
              <a:latin typeface="Times New Roman" pitchFamily="18" charset="0"/>
              <a:cs typeface="Times New Roman" pitchFamily="18" charset="0"/>
            </a:endParaRPr>
          </a:p>
          <a:p>
            <a:pPr lvl="0" indent="450850" algn="just" fontAlgn="base">
              <a:spcBef>
                <a:spcPct val="0"/>
              </a:spcBef>
              <a:spcAft>
                <a:spcPct val="0"/>
              </a:spcAft>
            </a:pPr>
            <a:r>
              <a:rPr lang="ru-RU" sz="2000" b="1" dirty="0" smtClean="0">
                <a:solidFill>
                  <a:schemeClr val="bg1"/>
                </a:solidFill>
                <a:latin typeface="Times New Roman" pitchFamily="18" charset="0"/>
                <a:cs typeface="Times New Roman" pitchFamily="18" charset="0"/>
              </a:rPr>
              <a:t>То есть он изменения проводил не только на нашей Планете, а по всей Солнечной Системе. Даже переназначил, как Глава Иерархии, некоторых Владык Планет. </a:t>
            </a:r>
            <a:endParaRPr lang="ru-RU" sz="2000" b="1" dirty="0" smtClean="0">
              <a:solidFill>
                <a:schemeClr val="bg1"/>
              </a:solidFill>
              <a:latin typeface="Times New Roman" pitchFamily="18" charset="0"/>
              <a:cs typeface="Times New Roman" pitchFamily="18" charset="0"/>
            </a:endParaRPr>
          </a:p>
          <a:p>
            <a:pPr lvl="0" indent="450850" algn="just" fontAlgn="base">
              <a:spcBef>
                <a:spcPct val="0"/>
              </a:spcBef>
              <a:spcAft>
                <a:spcPct val="0"/>
              </a:spcAft>
            </a:pPr>
            <a:endParaRPr kumimoji="0" lang="ru-RU" sz="2000" b="1" i="0" u="none" strike="noStrike" cap="none" normalizeH="0" baseline="0" dirty="0" smtClean="0">
              <a:ln>
                <a:noFill/>
              </a:ln>
              <a:solidFill>
                <a:schemeClr val="bg1"/>
              </a:solidFill>
              <a:latin typeface="Times New Roman" pitchFamily="18" charset="0"/>
              <a:cs typeface="Times New Roman" pitchFamily="18" charset="0"/>
            </a:endParaRPr>
          </a:p>
          <a:p>
            <a:pPr indent="450850" algn="just" fontAlgn="base">
              <a:spcBef>
                <a:spcPct val="0"/>
              </a:spcBef>
              <a:spcAft>
                <a:spcPct val="0"/>
              </a:spcAft>
            </a:pPr>
            <a:r>
              <a:rPr lang="ru-RU" sz="1600" b="1" i="1" dirty="0" smtClean="0">
                <a:solidFill>
                  <a:schemeClr val="bg1"/>
                </a:solidFill>
                <a:latin typeface="Times New Roman" pitchFamily="18" charset="0"/>
                <a:cs typeface="Times New Roman" pitchFamily="18" charset="0"/>
              </a:rPr>
              <a:t>01‑02 июня 2013 г., ДИВО 88 Проявления Иркутск, 11 ИВ Синтез «Провидение Посвящений». </a:t>
            </a:r>
            <a:r>
              <a:rPr lang="ru-RU" sz="1600" b="1" i="1" dirty="0" err="1" smtClean="0">
                <a:solidFill>
                  <a:schemeClr val="bg1"/>
                </a:solidFill>
                <a:latin typeface="Times New Roman" pitchFamily="18" charset="0"/>
                <a:cs typeface="Times New Roman" pitchFamily="18" charset="0"/>
              </a:rPr>
              <a:t>Воссоединённость</a:t>
            </a:r>
            <a:endParaRPr lang="ru-RU" sz="1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lvl="0" indent="450850" algn="just" fontAlgn="base">
              <a:spcBef>
                <a:spcPct val="0"/>
              </a:spcBef>
              <a:spcAft>
                <a:spcPct val="0"/>
              </a:spcAft>
            </a:pPr>
            <a:endParaRPr kumimoji="0" lang="ru-RU" sz="2000" b="1" i="0" u="none" strike="noStrike" cap="none" normalizeH="0" baseline="0" dirty="0" smtClean="0">
              <a:ln>
                <a:noFill/>
              </a:ln>
              <a:solidFill>
                <a:schemeClr val="bg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6145" name="Rectangle 1"/>
          <p:cNvSpPr>
            <a:spLocks noChangeArrowheads="1"/>
          </p:cNvSpPr>
          <p:nvPr/>
        </p:nvSpPr>
        <p:spPr bwMode="auto">
          <a:xfrm>
            <a:off x="395536" y="332656"/>
            <a:ext cx="81724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И вот такой выразитель Воли и Синтеза Отца зафиксировался на Планету, как Глава Иерархии, и начал с [19]95‑го года все изменения. Несколько лет назад он фиксацию снял свою. Мы точно не говорим, потому что примерный срок я знаю, года четыре-пять назад, но точно мне его официально никто не подтвердил. Владыки не хотят его сообщать, потому что там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какие‑то</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иерархические изменения затрагиваются. Он снял свою фиксацию с Солнечной Системы и Планеты. Мы начали сами идти Синтезом, восходить и двигаться. Понятно, что его внимание к нам не ослабевает. Ему интересно, что мы делаем с его учением, с Синтезом, который я читаю вам, и как наши люди из Планеты переходят в Метагалактику и развиваются Метагалактикой.</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Вот всё это вместе относится к Сыну Метагалактики или сейчас мы с вами знаем, как к Изначально Вышестоящему Сыну, у которого я тоже имею честь и возможность служить, именно сотрудничать с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Аватаром</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Синтеза.</a:t>
            </a: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2000" b="1" dirty="0" smtClean="0">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endParaRPr>
          </a:p>
          <a:p>
            <a:pPr indent="450850" algn="just" eaLnBrk="0" fontAlgn="base" hangingPunct="0">
              <a:spcBef>
                <a:spcPct val="0"/>
              </a:spcBef>
              <a:spcAft>
                <a:spcPct val="0"/>
              </a:spcAft>
            </a:pPr>
            <a:r>
              <a:rPr lang="ru-RU" sz="1600" b="1" i="1" dirty="0" smtClean="0">
                <a:solidFill>
                  <a:schemeClr val="bg1"/>
                </a:solidFill>
                <a:latin typeface="Times New Roman" pitchFamily="18" charset="0"/>
                <a:cs typeface="Times New Roman" pitchFamily="18" charset="0"/>
              </a:rPr>
              <a:t>01‑02 июня 2013 г., ДИВО 88 Проявления Иркутск, 11 ИВ Синтез «Провидение Посвящений». </a:t>
            </a:r>
            <a:r>
              <a:rPr lang="ru-RU" sz="1600" b="1" i="1" dirty="0" err="1" smtClean="0">
                <a:solidFill>
                  <a:schemeClr val="bg1"/>
                </a:solidFill>
                <a:latin typeface="Times New Roman" pitchFamily="18" charset="0"/>
                <a:cs typeface="Times New Roman" pitchFamily="18" charset="0"/>
              </a:rPr>
              <a:t>Воссоединённость</a:t>
            </a:r>
            <a:endPar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endParaRPr kumimoji="0" lang="ru-RU" sz="1600" b="1" i="1"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755576" y="692696"/>
            <a:ext cx="7632848" cy="1692771"/>
          </a:xfrm>
          <a:prstGeom prst="rect">
            <a:avLst/>
          </a:prstGeom>
        </p:spPr>
        <p:txBody>
          <a:bodyPr wrap="square">
            <a:spAutoFit/>
          </a:bodyPr>
          <a:lstStyle/>
          <a:p>
            <a:pPr algn="just"/>
            <a:r>
              <a:rPr lang="ru-RU"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 Солнечную систему и на нашу планету проявился </a:t>
            </a:r>
            <a:r>
              <a:rPr lang="ru-RU"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 Сын Метагалактический, Владыка Дома Отца Метагалактики.</a:t>
            </a:r>
          </a:p>
          <a:p>
            <a:pPr algn="just"/>
            <a:r>
              <a:rPr lang="ru-RU"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Известные сегодня в научной среде грандиозные изменения в Солнечной системе и на её планетах – его деятельность.</a:t>
            </a:r>
          </a:p>
          <a:p>
            <a:pPr algn="just"/>
            <a:endParaRPr lang="ru-RU"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4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Санкт-Петербург, 2004, седьмая ступень</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5121" name="Rectangle 1"/>
          <p:cNvSpPr>
            <a:spLocks noChangeArrowheads="1"/>
          </p:cNvSpPr>
          <p:nvPr/>
        </p:nvSpPr>
        <p:spPr bwMode="auto">
          <a:xfrm>
            <a:off x="395536" y="404664"/>
            <a:ext cx="835292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…чем интересен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Синтеза? Само слово </a:t>
            </a: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Он даёт всегда больше, чем ты можешь.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err="1"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Аватар</a:t>
            </a:r>
            <a:r>
              <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продвигает дальше — даёт новые перспективы, складывает новые пути, отдаёт... Обновляет Синтез, кстати, заодно и, вычищая лишнее, если вдруг там что-то наносное есть. Лишнее — это необязательно какие-то отрицательные моменты, а неправильные выводы сделал в Синтезе, неправильные позиции, а мощь Синтеза такова, что тебя... И вымывает всё из тебя, формируя нужный Синтез. </a:t>
            </a:r>
          </a:p>
          <a:p>
            <a:pPr lvl="0"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Настоящий контакт с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Аватаром</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 фиксация на голову, ещё точнее, на головной мозг</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lvl="0" indent="450850" algn="just" fontAlgn="base">
              <a:spcBef>
                <a:spcPct val="0"/>
              </a:spcBef>
              <a:spcAft>
                <a:spcPct val="0"/>
              </a:spcAft>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…именно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головной мозг складывает, расшифровывает, синтезирует, в первую очередь, все программы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Синтеза.</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…при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контакте с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Аватаром</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в первую очередь, активируется мозг, как самая большая электростанция наша, а Синтез очень хорошо заряжает. А когда перезаряжает — такое ощущение, что из вас глазки лезут и аж чешется в глазах, в голове такое ощущение, что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…шарик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точно вокруг головы. </a:t>
            </a:r>
          </a:p>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 называется: перезаряд Синтезом. </a:t>
            </a:r>
            <a:endParaRPr kumimoji="0" lang="ru-RU" sz="2000" b="1" i="0" u="none" strike="noStrike" cap="none" normalizeH="0" baseline="0" dirty="0" smtClean="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4" name="Прямоугольник 3"/>
          <p:cNvSpPr/>
          <p:nvPr/>
        </p:nvSpPr>
        <p:spPr>
          <a:xfrm>
            <a:off x="467544" y="6093296"/>
            <a:ext cx="8064896" cy="584775"/>
          </a:xfrm>
          <a:prstGeom prst="rect">
            <a:avLst/>
          </a:prstGeom>
        </p:spPr>
        <p:txBody>
          <a:bodyPr wrap="square">
            <a:spAutoFit/>
          </a:bodyPr>
          <a:lstStyle/>
          <a:p>
            <a:pPr indent="450850" algn="just" eaLnBrk="0" fontAlgn="base" hangingPunct="0">
              <a:spcBef>
                <a:spcPct val="0"/>
              </a:spcBef>
              <a:spcAft>
                <a:spcPct val="0"/>
              </a:spcAft>
            </a:pPr>
            <a:r>
              <a:rPr lang="ru-RU" sz="1600" b="1" i="1" dirty="0" smtClean="0">
                <a:solidFill>
                  <a:schemeClr val="bg1"/>
                </a:solidFill>
                <a:latin typeface="Times New Roman" pitchFamily="18" charset="0"/>
                <a:cs typeface="Times New Roman" pitchFamily="18" charset="0"/>
              </a:rPr>
              <a:t>01‑02 июня 2013 г., ДИВО 88 Проявления Иркутск, 11 ИВ Синтез «Провидение Посвящений». </a:t>
            </a:r>
            <a:r>
              <a:rPr lang="ru-RU" sz="1600" b="1" i="1" dirty="0" err="1" smtClean="0">
                <a:solidFill>
                  <a:schemeClr val="bg1"/>
                </a:solidFill>
                <a:latin typeface="Times New Roman" pitchFamily="18" charset="0"/>
                <a:cs typeface="Times New Roman" pitchFamily="18" charset="0"/>
              </a:rPr>
              <a:t>Воссоединённость</a:t>
            </a:r>
            <a:endPar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4" name="TextBox 3"/>
          <p:cNvSpPr txBox="1"/>
          <p:nvPr/>
        </p:nvSpPr>
        <p:spPr>
          <a:xfrm>
            <a:off x="467544" y="404664"/>
            <a:ext cx="8280921" cy="5570756"/>
          </a:xfrm>
          <a:prstGeom prst="rect">
            <a:avLst/>
          </a:prstGeom>
          <a:noFill/>
        </p:spPr>
        <p:txBody>
          <a:bodyPr wrap="square" rtlCol="0">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 новая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эпоха – это эпоха огня. Что такое огонь на планете? Только вдумайтесь, это когда все горит. Где мы видим, что все горит? Только на Солнце. Правда, это не значит, что мы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разгоримся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как Солнце в той реальности, где мы с вами находимся, потому что, даже согласно источникам учеников, внутри Солнца находится планета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Вулкан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как планета. И в вышестоящем уровне реальности Солнце существует как обычная планета.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Вот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так же для этой реальности мы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планета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которая приобретет новые условия огненной жизни. А в нижестоящей реальности она уже стала Солнцем в начальном состоянии, и все сильнее и сильнее развертывается как Солнце со своей Солнечной системой. Это, в том числе, скажется и на нашей реальности, где тоже будут развертываться новые состояния и виды огня</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ru-RU" sz="2000" dirty="0" smtClean="0"/>
              <a:t> </a:t>
            </a:r>
            <a:r>
              <a:rPr lang="ru-RU" sz="2000" b="1" dirty="0" smtClean="0">
                <a:solidFill>
                  <a:schemeClr val="bg1"/>
                </a:solidFill>
                <a:effectLst>
                  <a:outerShdw blurRad="38100" dist="38100" dir="2700000" algn="tl">
                    <a:srgbClr val="000000">
                      <a:alpha val="43137"/>
                    </a:srgbClr>
                  </a:outerShdw>
                </a:effectLst>
              </a:rPr>
              <a:t>Это процесс метагалактического развертывания из состояния планеты в </a:t>
            </a:r>
            <a:r>
              <a:rPr lang="ru-RU" sz="2000" b="1" dirty="0" smtClean="0">
                <a:solidFill>
                  <a:schemeClr val="bg1"/>
                </a:solidFill>
                <a:effectLst>
                  <a:outerShdw blurRad="38100" dist="38100" dir="2700000" algn="tl">
                    <a:srgbClr val="000000">
                      <a:alpha val="43137"/>
                    </a:srgbClr>
                  </a:outerShdw>
                </a:effectLst>
              </a:rPr>
              <a:t>звезду…</a:t>
            </a:r>
          </a:p>
          <a:p>
            <a:pPr algn="just">
              <a:buFont typeface="Arial" pitchFamily="34" charset="0"/>
              <a:buChar char="•"/>
            </a:pP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latin typeface="Times New Roman" pitchFamily="18" charset="0"/>
                <a:cs typeface="Times New Roman" pitchFamily="18" charset="0"/>
              </a:rPr>
              <a:t>Санкт-Петербург, </a:t>
            </a:r>
            <a:r>
              <a:rPr lang="ru-RU" sz="1600" b="1" i="1" dirty="0" smtClean="0">
                <a:solidFill>
                  <a:schemeClr val="bg1"/>
                </a:solidFill>
                <a:latin typeface="Times New Roman" pitchFamily="18" charset="0"/>
                <a:cs typeface="Times New Roman" pitchFamily="18" charset="0"/>
              </a:rPr>
              <a:t>2004г</a:t>
            </a:r>
            <a:r>
              <a:rPr lang="ru-RU" sz="1600" b="1" i="1" dirty="0" smtClean="0">
                <a:solidFill>
                  <a:schemeClr val="bg1"/>
                </a:solidFill>
                <a:latin typeface="Times New Roman" pitchFamily="18" charset="0"/>
                <a:cs typeface="Times New Roman" pitchFamily="18" charset="0"/>
              </a:rPr>
              <a:t>, </a:t>
            </a:r>
            <a:r>
              <a:rPr lang="ru-RU" sz="1600" b="1" i="1" dirty="0" smtClean="0">
                <a:solidFill>
                  <a:schemeClr val="bg1"/>
                </a:solidFill>
                <a:latin typeface="Times New Roman" pitchFamily="18" charset="0"/>
                <a:cs typeface="Times New Roman" pitchFamily="18" charset="0"/>
              </a:rPr>
              <a:t>третья ступень </a:t>
            </a:r>
            <a:endParaRPr lang="ru-RU" sz="1600" b="1" dirty="0" smtClean="0">
              <a:solidFill>
                <a:schemeClr val="bg1"/>
              </a:solidFill>
              <a:cs typeface="Aharoni" pitchFamily="2" charset="-79"/>
            </a:endParaRPr>
          </a:p>
          <a:p>
            <a:pPr algn="just"/>
            <a:endParaRPr lang="ru-RU" sz="16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611560" y="476672"/>
            <a:ext cx="7920880" cy="4708981"/>
          </a:xfrm>
          <a:prstGeom prst="rect">
            <a:avLst/>
          </a:prstGeom>
        </p:spPr>
        <p:txBody>
          <a:bodyPr wrap="square">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Первый </a:t>
            </a:r>
            <a:r>
              <a:rPr lang="ru-RU" sz="2000" b="1" dirty="0" smtClean="0">
                <a:solidFill>
                  <a:schemeClr val="bg1"/>
                </a:solidFill>
                <a:effectLst>
                  <a:outerShdw blurRad="38100" dist="38100" dir="2700000" algn="tl">
                    <a:srgbClr val="000000">
                      <a:alpha val="43137"/>
                    </a:srgbClr>
                  </a:outerShdw>
                </a:effectLst>
              </a:rPr>
              <a:t>этап, в котором мы участвовали, это </a:t>
            </a:r>
            <a:r>
              <a:rPr lang="ru-RU" sz="2000" b="1" dirty="0" err="1" smtClean="0">
                <a:solidFill>
                  <a:schemeClr val="bg1"/>
                </a:solidFill>
                <a:effectLst>
                  <a:outerShdw blurRad="38100" dist="38100" dir="2700000" algn="tl">
                    <a:srgbClr val="000000">
                      <a:alpha val="43137"/>
                    </a:srgbClr>
                  </a:outerShdw>
                </a:effectLst>
              </a:rPr>
              <a:t>простройка</a:t>
            </a:r>
            <a:r>
              <a:rPr lang="ru-RU" sz="2000" b="1" dirty="0" smtClean="0">
                <a:solidFill>
                  <a:schemeClr val="bg1"/>
                </a:solidFill>
                <a:effectLst>
                  <a:outerShdw blurRad="38100" dist="38100" dir="2700000" algn="tl">
                    <a:srgbClr val="000000">
                      <a:alpha val="43137"/>
                    </a:srgbClr>
                  </a:outerShdw>
                </a:effectLst>
              </a:rPr>
              <a:t> проявления Дома Отца на физическом плане через работу </a:t>
            </a:r>
            <a:r>
              <a:rPr lang="ru-RU" sz="2000" b="1" dirty="0" err="1" smtClean="0">
                <a:solidFill>
                  <a:schemeClr val="bg1"/>
                </a:solidFill>
                <a:effectLst>
                  <a:outerShdw blurRad="38100" dist="38100" dir="2700000" algn="tl">
                    <a:srgbClr val="000000">
                      <a:alpha val="43137"/>
                    </a:srgbClr>
                  </a:outerShdw>
                </a:effectLst>
              </a:rPr>
              <a:t>Аватара</a:t>
            </a:r>
            <a:r>
              <a:rPr lang="ru-RU" sz="2000" b="1" dirty="0" smtClean="0">
                <a:solidFill>
                  <a:schemeClr val="bg1"/>
                </a:solidFill>
                <a:effectLst>
                  <a:outerShdw blurRad="38100" dist="38100" dir="2700000" algn="tl">
                    <a:srgbClr val="000000">
                      <a:alpha val="43137"/>
                    </a:srgbClr>
                  </a:outerShdw>
                </a:effectLst>
              </a:rPr>
              <a:t> Синтеза (Безмолвного </a:t>
            </a:r>
            <a:r>
              <a:rPr lang="ru-RU" sz="2000" b="1" dirty="0" err="1" smtClean="0">
                <a:solidFill>
                  <a:schemeClr val="bg1"/>
                </a:solidFill>
                <a:effectLst>
                  <a:outerShdw blurRad="38100" dist="38100" dir="2700000" algn="tl">
                    <a:srgbClr val="000000">
                      <a:alpha val="43137"/>
                    </a:srgbClr>
                  </a:outerShdw>
                </a:effectLst>
              </a:rPr>
              <a:t>Аватара</a:t>
            </a:r>
            <a:r>
              <a:rPr lang="ru-RU" sz="2000" b="1" dirty="0" smtClean="0">
                <a:solidFill>
                  <a:schemeClr val="bg1"/>
                </a:solidFill>
                <a:effectLst>
                  <a:outerShdw blurRad="38100" dist="38100" dir="2700000" algn="tl">
                    <a:srgbClr val="000000">
                      <a:alpha val="43137"/>
                    </a:srgbClr>
                  </a:outerShdw>
                </a:effectLst>
              </a:rPr>
              <a:t>), который проявлялся и проявляется конкретно в работе с нами. </a:t>
            </a:r>
            <a:endParaRPr lang="ru-RU" sz="20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Задача </a:t>
            </a:r>
            <a:r>
              <a:rPr lang="ru-RU" sz="2000" b="1" dirty="0" smtClean="0">
                <a:solidFill>
                  <a:schemeClr val="bg1"/>
                </a:solidFill>
                <a:effectLst>
                  <a:outerShdw blurRad="38100" dist="38100" dir="2700000" algn="tl">
                    <a:srgbClr val="000000">
                      <a:alpha val="43137"/>
                    </a:srgbClr>
                  </a:outerShdw>
                </a:effectLst>
              </a:rPr>
              <a:t>этого плана, если взять в широком понимании, в том, чтобы вывести человечество в метагалактику, расширить возможности его присутствия в метагалактике, стать глобальным человечеством. </a:t>
            </a:r>
            <a:endParaRPr lang="ru-RU" sz="2000" b="1" dirty="0" smtClean="0">
              <a:solidFill>
                <a:schemeClr val="bg1"/>
              </a:solidFill>
              <a:effectLst>
                <a:outerShdw blurRad="38100" dist="38100" dir="2700000" algn="tl">
                  <a:srgbClr val="000000">
                    <a:alpha val="43137"/>
                  </a:srgbClr>
                </a:outerShdw>
              </a:effectLst>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a:t>
            </a:r>
            <a:r>
              <a:rPr lang="ru-RU" sz="2000" b="1" dirty="0" smtClean="0">
                <a:solidFill>
                  <a:schemeClr val="bg1"/>
                </a:solidFill>
                <a:effectLst>
                  <a:outerShdw blurRad="38100" dist="38100" dir="2700000" algn="tl">
                    <a:srgbClr val="000000">
                      <a:alpha val="43137"/>
                    </a:srgbClr>
                  </a:outerShdw>
                </a:effectLst>
              </a:rPr>
              <a:t>И </a:t>
            </a:r>
            <a:r>
              <a:rPr lang="ru-RU" sz="2000" b="1" dirty="0" smtClean="0">
                <a:solidFill>
                  <a:schemeClr val="bg1"/>
                </a:solidFill>
                <a:effectLst>
                  <a:outerShdw blurRad="38100" dist="38100" dir="2700000" algn="tl">
                    <a:srgbClr val="000000">
                      <a:alpha val="43137"/>
                    </a:srgbClr>
                  </a:outerShdw>
                </a:effectLst>
              </a:rPr>
              <a:t>все четырнадцать интегральных ступеней, вы сейчас присутствуете на третьей, посвящены росту сознательности, метагалактических возможностей, огня и активаций каждого ученика, пришедшего в Учение Синтеза. Причем, по законам не планетарного ученичества, а по законам глобального, или метагалактического ученичества</a:t>
            </a:r>
            <a:r>
              <a:rPr lang="ru-RU" sz="2000" b="1" dirty="0" smtClean="0">
                <a:solidFill>
                  <a:schemeClr val="bg1"/>
                </a:solidFill>
                <a:effectLst>
                  <a:outerShdw blurRad="38100" dist="38100" dir="2700000" algn="tl">
                    <a:srgbClr val="000000">
                      <a:alpha val="43137"/>
                    </a:srgbClr>
                  </a:outerShdw>
                </a:effectLst>
              </a:rPr>
              <a:t>.</a:t>
            </a:r>
          </a:p>
          <a:p>
            <a:pPr algn="just"/>
            <a:endParaRPr lang="ru-RU" sz="2000" b="1" dirty="0" smtClean="0">
              <a:solidFill>
                <a:schemeClr val="bg1"/>
              </a:solidFill>
              <a:effectLst>
                <a:outerShdw blurRad="38100" dist="38100" dir="2700000" algn="tl">
                  <a:srgbClr val="000000">
                    <a:alpha val="43137"/>
                  </a:srgbClr>
                </a:outerShdw>
              </a:effectLst>
            </a:endParaRPr>
          </a:p>
          <a:p>
            <a:pPr algn="just"/>
            <a:endParaRPr lang="ru-RU" sz="2000" b="1" dirty="0">
              <a:solidFill>
                <a:schemeClr val="bg1"/>
              </a:solidFill>
              <a:effectLst>
                <a:outerShdw blurRad="38100" dist="38100" dir="2700000" algn="tl">
                  <a:srgbClr val="000000">
                    <a:alpha val="43137"/>
                  </a:srgbClr>
                </a:outerShdw>
              </a:effectLst>
            </a:endParaRPr>
          </a:p>
        </p:txBody>
      </p:sp>
      <p:sp>
        <p:nvSpPr>
          <p:cNvPr id="4" name="Прямоугольник 3"/>
          <p:cNvSpPr/>
          <p:nvPr/>
        </p:nvSpPr>
        <p:spPr>
          <a:xfrm>
            <a:off x="755576" y="4869160"/>
            <a:ext cx="7632848" cy="646331"/>
          </a:xfrm>
          <a:prstGeom prst="rect">
            <a:avLst/>
          </a:prstGeom>
        </p:spPr>
        <p:txBody>
          <a:bodyPr wrap="square">
            <a:spAutoFit/>
          </a:bodyPr>
          <a:lstStyle/>
          <a:p>
            <a:pPr algn="just"/>
            <a:r>
              <a:rPr lang="ru-RU" b="1" i="1" dirty="0" smtClean="0">
                <a:solidFill>
                  <a:schemeClr val="bg1"/>
                </a:solidFill>
                <a:latin typeface="Times New Roman" pitchFamily="18" charset="0"/>
                <a:cs typeface="Times New Roman" pitchFamily="18" charset="0"/>
              </a:rPr>
              <a:t>Санкт-Петербург, 2004г, третья ступень </a:t>
            </a:r>
            <a:endParaRPr lang="ru-RU" b="1" dirty="0" smtClean="0">
              <a:solidFill>
                <a:schemeClr val="bg1"/>
              </a:solidFill>
              <a:cs typeface="Aharoni" pitchFamily="2" charset="-79"/>
            </a:endParaRPr>
          </a:p>
          <a:p>
            <a:pPr algn="just"/>
            <a:endParaRPr lang="ru-RU"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395536" y="476672"/>
            <a:ext cx="8424936" cy="6186309"/>
          </a:xfrm>
          <a:prstGeom prst="rect">
            <a:avLst/>
          </a:prstGeom>
        </p:spPr>
        <p:txBody>
          <a:bodyPr wrap="square">
            <a:spAutoFit/>
          </a:bodyPr>
          <a:lstStyle/>
          <a:p>
            <a:pPr algn="just">
              <a:buFont typeface="Arial" pitchFamily="34" charset="0"/>
              <a:buChar char="•"/>
            </a:pPr>
            <a:r>
              <a:rPr lang="ru-RU" sz="2000" b="1" dirty="0" smtClean="0">
                <a:solidFill>
                  <a:schemeClr val="bg1"/>
                </a:solidFill>
                <a:cs typeface="Aharoni" pitchFamily="2" charset="-79"/>
              </a:rPr>
              <a:t> </a:t>
            </a:r>
            <a:r>
              <a:rPr lang="ru-RU" sz="2000" b="1" dirty="0" smtClean="0">
                <a:solidFill>
                  <a:schemeClr val="bg1"/>
                </a:solidFill>
                <a:latin typeface="Times New Roman" pitchFamily="18" charset="0"/>
                <a:cs typeface="Times New Roman" pitchFamily="18" charset="0"/>
              </a:rPr>
              <a:t>Вот </a:t>
            </a:r>
            <a:r>
              <a:rPr lang="ru-RU" sz="2000" b="1" dirty="0" smtClean="0">
                <a:solidFill>
                  <a:schemeClr val="bg1"/>
                </a:solidFill>
                <a:latin typeface="Times New Roman" pitchFamily="18" charset="0"/>
                <a:cs typeface="Times New Roman" pitchFamily="18" charset="0"/>
              </a:rPr>
              <a:t>как раз  у нас был праздник, за  восемь лет этой работы, где-то с первого июня 1995 года, когда произошла первая крупная активация и выражение </a:t>
            </a:r>
            <a:r>
              <a:rPr lang="ru-RU" sz="2000" b="1" dirty="0" err="1" smtClean="0">
                <a:solidFill>
                  <a:schemeClr val="bg1"/>
                </a:solidFill>
                <a:latin typeface="Times New Roman" pitchFamily="18" charset="0"/>
                <a:cs typeface="Times New Roman" pitchFamily="18" charset="0"/>
              </a:rPr>
              <a:t>Аватара</a:t>
            </a:r>
            <a:r>
              <a:rPr lang="ru-RU" sz="2000" b="1" dirty="0" smtClean="0">
                <a:solidFill>
                  <a:schemeClr val="bg1"/>
                </a:solidFill>
                <a:latin typeface="Times New Roman" pitchFamily="18" charset="0"/>
                <a:cs typeface="Times New Roman" pitchFamily="18" charset="0"/>
              </a:rPr>
              <a:t> Синтеза здесь в физической реальности планеты. Подчеркиваю, деятельности планеты, до этого была подготовка в других планах</a:t>
            </a:r>
            <a:r>
              <a:rPr lang="ru-RU" sz="2000" b="1" dirty="0" smtClean="0">
                <a:solidFill>
                  <a:schemeClr val="bg1"/>
                </a:solidFill>
                <a:latin typeface="Times New Roman" pitchFamily="18" charset="0"/>
                <a:cs typeface="Times New Roman" pitchFamily="18" charset="0"/>
              </a:rPr>
              <a:t>.</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эти выходные мы закончили десятую метагалактическую ступень. Мы ее стяжали на семинаре с москвичами, и когда общались с Учителем, он сказал, что это праздник для Иерархии. И там даже один ученик, который сидел в зале, когда мы выходили в Дом Отца метагалактический, видел, что стоит группа учеников, работает, заходят Учителя и говорят: «Ура! Вы наконец-таки сюда дошли!» Он увидел, как Учителя радовались, что мы наконец-таки туда дошли</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latin typeface="Times New Roman" pitchFamily="18" charset="0"/>
                <a:cs typeface="Times New Roman" pitchFamily="18" charset="0"/>
              </a:rPr>
              <a:t>И мы не только выполнили план </a:t>
            </a:r>
            <a:r>
              <a:rPr lang="ru-RU" sz="2000" b="1" dirty="0" err="1" smtClean="0">
                <a:solidFill>
                  <a:schemeClr val="bg1"/>
                </a:solidFill>
                <a:latin typeface="Times New Roman" pitchFamily="18" charset="0"/>
                <a:cs typeface="Times New Roman" pitchFamily="18" charset="0"/>
              </a:rPr>
              <a:t>Аватара</a:t>
            </a:r>
            <a:r>
              <a:rPr lang="ru-RU" sz="2000" b="1" dirty="0" smtClean="0">
                <a:solidFill>
                  <a:schemeClr val="bg1"/>
                </a:solidFill>
                <a:latin typeface="Times New Roman" pitchFamily="18" charset="0"/>
                <a:cs typeface="Times New Roman" pitchFamily="18" charset="0"/>
              </a:rPr>
              <a:t> </a:t>
            </a:r>
            <a:r>
              <a:rPr lang="ru-RU" sz="2000" b="1" dirty="0" smtClean="0">
                <a:solidFill>
                  <a:schemeClr val="bg1"/>
                </a:solidFill>
                <a:latin typeface="Times New Roman" pitchFamily="18" charset="0"/>
                <a:cs typeface="Times New Roman" pitchFamily="18" charset="0"/>
              </a:rPr>
              <a:t>Синтеза… </a:t>
            </a:r>
            <a:r>
              <a:rPr lang="ru-RU" sz="2000" b="1" dirty="0" smtClean="0">
                <a:solidFill>
                  <a:schemeClr val="bg1"/>
                </a:solidFill>
                <a:latin typeface="Times New Roman" pitchFamily="18" charset="0"/>
                <a:cs typeface="Times New Roman" pitchFamily="18" charset="0"/>
              </a:rPr>
              <a:t>Мы вышли на тот план, в Дом Отца, с которого он начинал нас учить в свое время</a:t>
            </a:r>
            <a:r>
              <a:rPr lang="ru-RU" sz="2000" b="1" dirty="0" smtClean="0">
                <a:solidFill>
                  <a:schemeClr val="bg1"/>
                </a:solidFill>
                <a:latin typeface="Times New Roman" pitchFamily="18" charset="0"/>
                <a:cs typeface="Times New Roman" pitchFamily="18" charset="0"/>
              </a:rPr>
              <a:t>.</a:t>
            </a:r>
          </a:p>
          <a:p>
            <a:pPr algn="just">
              <a:buFont typeface="Arial" pitchFamily="34" charset="0"/>
              <a:buChar char="•"/>
            </a:pPr>
            <a:r>
              <a:rPr lang="ru-RU" sz="2000" b="1" dirty="0" smtClean="0">
                <a:solidFill>
                  <a:schemeClr val="bg1"/>
                </a:solidFill>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Когда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пришел на нашу планету, он был Владыкой Дома Отца метагалактического. Дальше пошел выше. Поэтому мы выполнили не просто план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а мы взошли в то место, с которого этот план начинался. Можно сказать, вернулись к источнику. </a:t>
            </a:r>
          </a:p>
          <a:p>
            <a:pPr algn="just"/>
            <a:endParaRPr lang="ru-RU" sz="2000" b="1" dirty="0" smtClean="0">
              <a:solidFill>
                <a:schemeClr val="bg1"/>
              </a:solidFill>
              <a:latin typeface="Times New Roman" pitchFamily="18" charset="0"/>
              <a:cs typeface="Times New Roman" pitchFamily="18" charset="0"/>
            </a:endParaRPr>
          </a:p>
          <a:p>
            <a:pPr algn="just"/>
            <a:r>
              <a:rPr lang="ru-RU" sz="1600" b="1" i="1" dirty="0" smtClean="0">
                <a:solidFill>
                  <a:schemeClr val="bg1"/>
                </a:solidFill>
                <a:latin typeface="Times New Roman" pitchFamily="18" charset="0"/>
                <a:cs typeface="Times New Roman" pitchFamily="18" charset="0"/>
              </a:rPr>
              <a:t>Санкт-Петербург, 2003г, часть 1 </a:t>
            </a:r>
            <a:endParaRPr lang="ru-RU" sz="2000" b="1" dirty="0">
              <a:solidFill>
                <a:schemeClr val="bg1"/>
              </a:solidFill>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467544" y="476672"/>
            <a:ext cx="8208912" cy="5940088"/>
          </a:xfrm>
          <a:prstGeom prst="rect">
            <a:avLst/>
          </a:prstGeom>
        </p:spPr>
        <p:txBody>
          <a:bodyPr wrap="square">
            <a:spAutoFit/>
          </a:bodyPr>
          <a:lstStyle/>
          <a:p>
            <a:pPr algn="just"/>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Начиная с 1995 года, в июне 1995 года,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1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июня,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прибыл на планету. И все ученики, и Владыки включились в его выражение, потому что Владыка Метагалактики имеет такое скромное тело на несколько порядков выше Солнечной системы. Наши ученые определили, что вокруг нашей Солнечной системы за последние несколько лет на несколько парсеков - некий объем энергетики, который проникает в Солнечную систему и меняет здесь всё, и они не понимают, что это такое. Ну, говорят, набрались, когда мы двигались по Метагалактике, по Галактике. Почему мы раньше не набирались, а за последние пять, шесть, семь лет набрались. Ну, ученые ответить не могут, а мы смеёмся и говорим, что это всего лишь одно из тел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который пришел в Солнечную систему, конкретно зафиксировался на нашей планете, и выражает то учение Метагалактики,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как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точка опоры, от которой пойдет всё.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Главная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задача вырастить шестую расу, которая станет метагалактической расой, чтобы с этим Учением человечество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научилось,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 с этим Учением потом вышло в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Метагалактику.</a:t>
            </a:r>
          </a:p>
          <a:p>
            <a:pPr algn="just"/>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Киев, 2005г., 1 Синтез ФА</a:t>
            </a:r>
            <a:endParaRPr lang="ru-RU" sz="1600" b="1"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467544" y="548680"/>
            <a:ext cx="8136904" cy="6186309"/>
          </a:xfrm>
          <a:prstGeom prst="rect">
            <a:avLst/>
          </a:prstGeom>
        </p:spPr>
        <p:txBody>
          <a:bodyPr wrap="square">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1995 году 1 июня, вчера у нас было 12-летие, у нас вчера был праздничный день. Мы с вами начинаем нашу подготовку в более активном режиме.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делали практику, 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вышли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 контакт с Сыном Метагалактики, который известен нам больше как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Аватар</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Синтеза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это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метагалактическое проявление.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науке наша солнечная система летит в Метагалактике в виде капли.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Теперь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вообразите, приходит Сын Метагалактики на эту каплю и начинает выделять свое учение.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Начиная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 конца 90-х годов, астрономы физически зарегистрировали вокруг Солнечной системы, и до сих пор это разрабатывают, сгущение энергетики. Они это объяснили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тем</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что мы вошли в иную пространственную среду Метагалактики,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какой-то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там следующий парсек, и вокруг Солнечной системы неожиданно наросло большое энергетическое поле.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За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эти годы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поле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начало проникать внутрь Солнечной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системы… 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вдруг вот эта энергетика по всей Солнечной системе сделала грандиозные изменения.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latin typeface="Times New Roman" pitchFamily="18" charset="0"/>
                <a:cs typeface="Times New Roman" pitchFamily="18" charset="0"/>
              </a:rPr>
              <a:t>Астана, 2007, 1 Синтез </a:t>
            </a:r>
            <a:r>
              <a:rPr lang="ru-RU" sz="1600" b="1" i="1" dirty="0" smtClean="0">
                <a:solidFill>
                  <a:schemeClr val="bg1"/>
                </a:solidFill>
                <a:latin typeface="Times New Roman" pitchFamily="18" charset="0"/>
                <a:cs typeface="Times New Roman" pitchFamily="18" charset="0"/>
              </a:rPr>
              <a:t>ФА</a:t>
            </a:r>
            <a:endParaRPr lang="ru-RU"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611560" y="476672"/>
            <a:ext cx="7848872" cy="4401205"/>
          </a:xfrm>
          <a:prstGeom prst="rect">
            <a:avLst/>
          </a:prstGeom>
        </p:spPr>
        <p:txBody>
          <a:bodyPr wrap="square">
            <a:spAutoFit/>
          </a:bodyPr>
          <a:lstStyle/>
          <a:p>
            <a:pPr algn="just">
              <a:buFont typeface="Arial" pitchFamily="34" charset="0"/>
              <a:buChar char="•"/>
            </a:pPr>
            <a:r>
              <a:rPr lang="ru-RU" b="1" dirty="0" smtClean="0">
                <a:solidFill>
                  <a:schemeClr val="bg1"/>
                </a:solidFill>
                <a:effectLst>
                  <a:outerShdw blurRad="38100" dist="38100" dir="2700000" algn="tl">
                    <a:srgbClr val="000000">
                      <a:alpha val="43137"/>
                    </a:srgbClr>
                  </a:outerShdw>
                </a:effectLst>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Солнце исчезла биполярность – это северный и южный полюсы.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Луне появились зачатки атмосферы,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Луна начинает быть живой планетой.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На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некоторых Солнечных системах отметился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гиперрост</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магнитного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поля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там, где магнитного поля вообще не было. Магнитное поле означает, фактически, формирование системы жизни как у нас. Потому что наше сознание изначально магнитно. Если магнитное поле возникает на планете, это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значит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там развивается сознание,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того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Отца Планеты, который там существует, так можно сказать.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endParaRPr lang="ru-RU" sz="2000" b="1" dirty="0" smtClean="0">
              <a:solidFill>
                <a:schemeClr val="bg1"/>
              </a:solidFill>
              <a:effectLst>
                <a:outerShdw blurRad="38100" dist="38100" dir="2700000" algn="tl">
                  <a:srgbClr val="000000">
                    <a:alpha val="43137"/>
                  </a:srgbClr>
                </a:outerShdw>
              </a:effectLst>
            </a:endParaRPr>
          </a:p>
          <a:p>
            <a:pPr algn="just"/>
            <a:r>
              <a:rPr lang="ru-RU" sz="1600" b="1" i="1" dirty="0" smtClean="0">
                <a:solidFill>
                  <a:schemeClr val="bg1"/>
                </a:solidFill>
                <a:latin typeface="Times New Roman" pitchFamily="18" charset="0"/>
                <a:cs typeface="Times New Roman" pitchFamily="18" charset="0"/>
              </a:rPr>
              <a:t>Астана, 2007, 1 Синтез ФА</a:t>
            </a:r>
          </a:p>
          <a:p>
            <a:pPr algn="just"/>
            <a:endParaRPr lang="ru-RU" sz="2000" b="1" dirty="0">
              <a:solidFill>
                <a:schemeClr val="bg1"/>
              </a:solidFill>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Марина\Desktop\для ПРАЗДНИКОВ\фоны\0002-004-Poljoty-v-kosmos.jpg"/>
          <p:cNvPicPr>
            <a:picLocks noChangeAspect="1" noChangeArrowheads="1"/>
          </p:cNvPicPr>
          <p:nvPr/>
        </p:nvPicPr>
        <p:blipFill>
          <a:blip r:embed="rId2" cstate="print"/>
          <a:srcRect/>
          <a:stretch>
            <a:fillRect/>
          </a:stretch>
        </p:blipFill>
        <p:spPr bwMode="auto">
          <a:xfrm>
            <a:off x="0" y="0"/>
            <a:ext cx="9144000" cy="6891100"/>
          </a:xfrm>
          <a:prstGeom prst="rect">
            <a:avLst/>
          </a:prstGeom>
          <a:noFill/>
        </p:spPr>
      </p:pic>
      <p:sp>
        <p:nvSpPr>
          <p:cNvPr id="3" name="Прямоугольник 2"/>
          <p:cNvSpPr/>
          <p:nvPr/>
        </p:nvSpPr>
        <p:spPr>
          <a:xfrm>
            <a:off x="539552" y="474345"/>
            <a:ext cx="7992888" cy="5632311"/>
          </a:xfrm>
          <a:prstGeom prst="rect">
            <a:avLst/>
          </a:prstGeom>
        </p:spPr>
        <p:txBody>
          <a:bodyPr wrap="square">
            <a:spAutoFit/>
          </a:bodyPr>
          <a:lstStyle/>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Среди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Владык тоже был конкурс, кто выйдет на контакт с Сыном Метагалактики, потому что в предыдущую эпоху мы развивались планетарно, а с учетом космической эры, с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учетом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того, что мы нагло со своими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кораблями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вылазим</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 космос. Космос сказал: «</a:t>
            </a:r>
            <a:r>
              <a:rPr lang="ru-RU" sz="2000" b="1" dirty="0" err="1"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Вылазят</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неподготовленные</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А нужны подготовленные люди, подготовленные Чела для правильного контакта с Метагалактикой. </a:t>
            </a: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То есть,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вопрос назрел не только внутренне, когда все планетарные пути мы исчерпали, вопрос назрел внешне. Мы начали выходить в Метагалактику, в Солнечную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систему</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это часть Метагалактики. И мы должны были познакомиться с системами правильного взаимодействия с Метагалактикой.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 В </a:t>
            </a:r>
            <a:r>
              <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самой Метагалактике тоже был конкурс, кто начнет проявлять Сына Метагалактики и учение Отца Метагалактики, учение Новой эры. </a:t>
            </a: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buFont typeface="Arial" pitchFamily="34" charset="0"/>
              <a:buChar char="•"/>
            </a:pPr>
            <a:endParaRPr lang="ru-RU" sz="2000" b="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a:p>
            <a:pPr algn="just"/>
            <a:r>
              <a:rPr lang="ru-RU" sz="1600" b="1" i="1" dirty="0" smtClean="0">
                <a:solidFill>
                  <a:schemeClr val="bg1"/>
                </a:solidFill>
                <a:latin typeface="Times New Roman" pitchFamily="18" charset="0"/>
                <a:cs typeface="Times New Roman" pitchFamily="18" charset="0"/>
              </a:rPr>
              <a:t>Астана, 2007, 1 Синтез ФА</a:t>
            </a:r>
          </a:p>
          <a:p>
            <a:pPr algn="just"/>
            <a:endParaRPr lang="ru-RU" sz="2000" b="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1933</Words>
  <Application>Microsoft Office PowerPoint</Application>
  <PresentationFormat>Экран (4:3)</PresentationFormat>
  <Paragraphs>113</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Марина</cp:lastModifiedBy>
  <cp:revision>48</cp:revision>
  <dcterms:created xsi:type="dcterms:W3CDTF">2016-05-30T19:28:53Z</dcterms:created>
  <dcterms:modified xsi:type="dcterms:W3CDTF">2016-05-31T21:18:35Z</dcterms:modified>
</cp:coreProperties>
</file>